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8" r:id="rId3"/>
    <p:sldId id="266" r:id="rId4"/>
    <p:sldId id="257" r:id="rId5"/>
    <p:sldId id="305" r:id="rId6"/>
    <p:sldId id="260" r:id="rId7"/>
    <p:sldId id="259" r:id="rId8"/>
    <p:sldId id="274" r:id="rId9"/>
    <p:sldId id="306" r:id="rId10"/>
    <p:sldId id="287" r:id="rId11"/>
    <p:sldId id="262" r:id="rId12"/>
  </p:sldIdLst>
  <p:sldSz cx="9144000" cy="5143500" type="screen16x9"/>
  <p:notesSz cx="6858000" cy="9144000"/>
  <p:embeddedFontLst>
    <p:embeddedFont>
      <p:font typeface="Anaheim" panose="020B0604020202020204" charset="-18"/>
      <p:regular r:id="rId14"/>
    </p:embeddedFont>
    <p:embeddedFont>
      <p:font typeface="Bebas Neue" panose="020B0606020202050201" pitchFamily="34" charset="-18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-18"/>
      <p:regular r:id="rId20"/>
      <p:bold r:id="rId21"/>
      <p:italic r:id="rId22"/>
      <p:boldItalic r:id="rId23"/>
    </p:embeddedFont>
    <p:embeddedFont>
      <p:font typeface="Montserrat Black" panose="00000A00000000000000" pitchFamily="2" charset="-18"/>
      <p:bold r:id="rId24"/>
      <p:boldItalic r:id="rId25"/>
    </p:embeddedFont>
    <p:embeddedFont>
      <p:font typeface="Nunito Light" pitchFamily="2" charset="-18"/>
      <p:regular r:id="rId26"/>
      <p: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362E85-E832-4BB0-9C9A-C9406674BF3A}">
  <a:tblStyle styleId="{5D362E85-E832-4BB0-9C9A-C9406674BF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21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2" r:id="rId8"/>
    <p:sldLayoutId id="2147483667" r:id="rId9"/>
    <p:sldLayoutId id="2147483668" r:id="rId10"/>
    <p:sldLayoutId id="2147483671" r:id="rId11"/>
    <p:sldLayoutId id="2147483672" r:id="rId12"/>
    <p:sldLayoutId id="2147483676" r:id="rId13"/>
    <p:sldLayoutId id="214748367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39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253364" y="1649468"/>
            <a:ext cx="7728936" cy="2263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800" dirty="0">
                <a:latin typeface="Montserrat Black"/>
                <a:ea typeface="Montserrat Black"/>
                <a:cs typeface="Montserrat Black"/>
                <a:sym typeface="Montserrat Black"/>
              </a:rPr>
              <a:t>PREBROJAVANJE AUTOMOBILA U PROMETU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332225" y="4116710"/>
            <a:ext cx="1923295" cy="669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/>
              <a:t>Domin</a:t>
            </a:r>
            <a:r>
              <a:rPr lang="hr-HR" dirty="0"/>
              <a:t> Radić </a:t>
            </a:r>
            <a:br>
              <a:rPr lang="hr-HR" dirty="0"/>
            </a:br>
            <a:r>
              <a:rPr lang="hr-HR" dirty="0"/>
              <a:t>Ana Galić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1038533" y="8201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IZAZOVI</a:t>
            </a:r>
            <a:endParaRPr dirty="0"/>
          </a:p>
        </p:txBody>
      </p:sp>
      <p:sp>
        <p:nvSpPr>
          <p:cNvPr id="3107" name="Google Shape;3107;p66"/>
          <p:cNvSpPr txBox="1">
            <a:spLocks noGrp="1"/>
          </p:cNvSpPr>
          <p:nvPr>
            <p:ph type="subTitle" idx="1"/>
          </p:nvPr>
        </p:nvSpPr>
        <p:spPr>
          <a:xfrm>
            <a:off x="3689703" y="1707466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SzPct val="160000"/>
              <a:buFont typeface="Arial" panose="020B0604020202020204" pitchFamily="34" charset="0"/>
              <a:buChar char="•"/>
            </a:pPr>
            <a:r>
              <a:rPr lang="hr-HR" dirty="0"/>
              <a:t>loša kvaliteta</a:t>
            </a:r>
          </a:p>
          <a:p>
            <a:pPr>
              <a:lnSpc>
                <a:spcPct val="150000"/>
              </a:lnSpc>
              <a:buSzPct val="160000"/>
              <a:buFont typeface="Arial" panose="020B0604020202020204" pitchFamily="34" charset="0"/>
              <a:buChar char="•"/>
            </a:pPr>
            <a:r>
              <a:rPr lang="hr-HR" dirty="0"/>
              <a:t>brzina</a:t>
            </a:r>
          </a:p>
          <a:p>
            <a:pPr>
              <a:lnSpc>
                <a:spcPct val="150000"/>
              </a:lnSpc>
              <a:buSzPct val="160000"/>
              <a:buFont typeface="Arial" panose="020B0604020202020204" pitchFamily="34" charset="0"/>
              <a:buChar char="•"/>
            </a:pPr>
            <a:r>
              <a:rPr lang="hr-HR" dirty="0"/>
              <a:t>osvjetljenje</a:t>
            </a:r>
          </a:p>
          <a:p>
            <a:pPr>
              <a:lnSpc>
                <a:spcPct val="150000"/>
              </a:lnSpc>
              <a:buSzPct val="160000"/>
              <a:buFont typeface="Arial" panose="020B0604020202020204" pitchFamily="34" charset="0"/>
              <a:buChar char="•"/>
            </a:pPr>
            <a:r>
              <a:rPr lang="hr-HR" dirty="0"/>
              <a:t>objekti koji smetaju</a:t>
            </a:r>
          </a:p>
          <a:p>
            <a:pPr>
              <a:lnSpc>
                <a:spcPct val="150000"/>
              </a:lnSpc>
              <a:buSzPct val="160000"/>
              <a:buFont typeface="Arial" panose="020B0604020202020204" pitchFamily="34" charset="0"/>
              <a:buChar char="•"/>
            </a:pPr>
            <a:r>
              <a:rPr lang="hr-HR" dirty="0"/>
              <a:t>rezolucija</a:t>
            </a:r>
          </a:p>
          <a:p>
            <a:pPr>
              <a:lnSpc>
                <a:spcPct val="150000"/>
              </a:lnSpc>
              <a:buSzPct val="160000"/>
              <a:buFont typeface="Arial" panose="020B0604020202020204" pitchFamily="34" charset="0"/>
              <a:buChar char="•"/>
            </a:pPr>
            <a:r>
              <a:rPr lang="hr-HR" dirty="0"/>
              <a:t>gusto prometno područje</a:t>
            </a:r>
          </a:p>
          <a:p>
            <a:pPr marL="139700" indent="0">
              <a:lnSpc>
                <a:spcPct val="150000"/>
              </a:lnSpc>
              <a:buSzPct val="160000"/>
              <a:buNone/>
            </a:pPr>
            <a:endParaRPr lang="hr-HR" u="sng" dirty="0"/>
          </a:p>
        </p:txBody>
      </p:sp>
      <p:pic>
        <p:nvPicPr>
          <p:cNvPr id="3118" name="Google Shape;3118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253558" y="355223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F2C54725-F616-ECCA-1AC2-952C865D2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12" y="674180"/>
            <a:ext cx="2458881" cy="2458881"/>
          </a:xfrm>
          <a:prstGeom prst="rect">
            <a:avLst/>
          </a:prstGeom>
        </p:spPr>
      </p:pic>
      <p:pic>
        <p:nvPicPr>
          <p:cNvPr id="12" name="Google Shape;1883;p53">
            <a:extLst>
              <a:ext uri="{FF2B5EF4-FFF2-40B4-BE49-F238E27FC236}">
                <a16:creationId xmlns:a16="http://schemas.microsoft.com/office/drawing/2014/main" id="{6B7CE0A0-14EF-ABE6-6312-3E34504A7EC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331" t="5721" r="23342" b="4591"/>
          <a:stretch/>
        </p:blipFill>
        <p:spPr>
          <a:xfrm rot="2268302">
            <a:off x="1904527" y="4309058"/>
            <a:ext cx="598754" cy="53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885;p53">
            <a:extLst>
              <a:ext uri="{FF2B5EF4-FFF2-40B4-BE49-F238E27FC236}">
                <a16:creationId xmlns:a16="http://schemas.microsoft.com/office/drawing/2014/main" id="{10D88D21-4250-20F0-5C29-1542554632F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6">
            <a:off x="7676976" y="2186943"/>
            <a:ext cx="1115441" cy="1053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41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4655950" y="3756856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1400091" y="781650"/>
            <a:ext cx="6959125" cy="22229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5400" dirty="0"/>
              <a:t>HVALA NA PAŽNJI!</a:t>
            </a:r>
            <a:endParaRPr sz="5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83E900D8-6861-79E7-B534-C4EBA5512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46" y="2341252"/>
            <a:ext cx="3032925" cy="3032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306;p38">
            <a:extLst>
              <a:ext uri="{FF2B5EF4-FFF2-40B4-BE49-F238E27FC236}">
                <a16:creationId xmlns:a16="http://schemas.microsoft.com/office/drawing/2014/main" id="{A777FA6A-8BAA-68E1-8EA2-435897DD3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-373376" y="396768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ZADATAK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92683" y="1675032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Prepoznavanje auta na snimci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482556" y="167503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546624" y="1675032"/>
            <a:ext cx="391275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DETEKCIJA AUTOMOBILA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92683" y="24558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Praćenje detektiranog auta kroz snimku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500697" y="2449991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546624" y="2452687"/>
            <a:ext cx="3912755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PRAĆENJE AUTOMOBILA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5792683" y="3299342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Prebrojavanje dolaznih i odlaznih automobila i ispis brojača na ekranu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482556" y="319002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546624" y="3299342"/>
            <a:ext cx="373403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PREBROJAVANJE AUTOMOBILA</a:t>
            </a:r>
            <a:endParaRPr dirty="0"/>
          </a:p>
        </p:txBody>
      </p:sp>
      <p:pic>
        <p:nvPicPr>
          <p:cNvPr id="1298" name="Google Shape;1298;p3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03;p38">
            <a:extLst>
              <a:ext uri="{FF2B5EF4-FFF2-40B4-BE49-F238E27FC236}">
                <a16:creationId xmlns:a16="http://schemas.microsoft.com/office/drawing/2014/main" id="{C3648962-EF70-DDA6-7A80-0FC09E28F9C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806" t="7660" r="25401" b="5390"/>
          <a:stretch/>
        </p:blipFill>
        <p:spPr>
          <a:xfrm>
            <a:off x="7618429" y="4543437"/>
            <a:ext cx="1739952" cy="178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YOLO METODA</a:t>
            </a:r>
            <a:endParaRPr dirty="0"/>
          </a:p>
        </p:txBody>
      </p:sp>
      <p:pic>
        <p:nvPicPr>
          <p:cNvPr id="1592" name="Google Shape;1592;p45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-141739" y="2192176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309;p38">
            <a:extLst>
              <a:ext uri="{FF2B5EF4-FFF2-40B4-BE49-F238E27FC236}">
                <a16:creationId xmlns:a16="http://schemas.microsoft.com/office/drawing/2014/main" id="{1FE4579A-6A3B-F931-5AF2-CED5815A1E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377683" y="54963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08;p38">
            <a:extLst>
              <a:ext uri="{FF2B5EF4-FFF2-40B4-BE49-F238E27FC236}">
                <a16:creationId xmlns:a16="http://schemas.microsoft.com/office/drawing/2014/main" id="{C17C0643-B883-09C1-4C86-1395617E472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11853496">
            <a:off x="-278593" y="4193256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05;p38">
            <a:extLst>
              <a:ext uri="{FF2B5EF4-FFF2-40B4-BE49-F238E27FC236}">
                <a16:creationId xmlns:a16="http://schemas.microsoft.com/office/drawing/2014/main" id="{F990F906-EEA2-4FBD-A251-B79F2C02D745}"/>
              </a:ext>
            </a:extLst>
          </p:cNvPr>
          <p:cNvSpPr txBox="1">
            <a:spLocks/>
          </p:cNvSpPr>
          <p:nvPr/>
        </p:nvSpPr>
        <p:spPr>
          <a:xfrm>
            <a:off x="918495" y="1667782"/>
            <a:ext cx="5300707" cy="2553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AE77D6"/>
              </a:buClr>
              <a:buSzPct val="150000"/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chemeClr val="tx1"/>
                </a:solidFill>
                <a:effectLst/>
                <a:latin typeface="Montserrat" panose="00000500000000000000" pitchFamily="2" charset="-18"/>
              </a:rPr>
              <a:t>identifikacij</a:t>
            </a:r>
            <a:r>
              <a:rPr lang="hr-HR" b="0" i="0" dirty="0">
                <a:solidFill>
                  <a:schemeClr val="tx1"/>
                </a:solidFill>
                <a:effectLst/>
                <a:latin typeface="Montserrat" panose="00000500000000000000" pitchFamily="2" charset="-18"/>
              </a:rPr>
              <a:t>a</a:t>
            </a:r>
            <a:r>
              <a:rPr lang="sv-SE" b="0" i="0" dirty="0">
                <a:solidFill>
                  <a:schemeClr val="tx1"/>
                </a:solidFill>
                <a:effectLst/>
                <a:latin typeface="Montserrat" panose="00000500000000000000" pitchFamily="2" charset="-18"/>
              </a:rPr>
              <a:t> i prepoznavanje objekata u stvarnom vremenu</a:t>
            </a:r>
            <a:endParaRPr lang="hr-HR" b="0" i="0" dirty="0">
              <a:solidFill>
                <a:schemeClr val="tx1"/>
              </a:solidFill>
              <a:effectLst/>
              <a:latin typeface="Montserrat" panose="00000500000000000000" pitchFamily="2" charset="-18"/>
            </a:endParaRPr>
          </a:p>
          <a:p>
            <a:pPr marL="285750" indent="-285750">
              <a:lnSpc>
                <a:spcPct val="200000"/>
              </a:lnSpc>
              <a:buClr>
                <a:srgbClr val="AE77D6"/>
              </a:buClr>
              <a:buSzPct val="1500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tx1"/>
                </a:solidFill>
                <a:latin typeface="Montserrat" panose="00000500000000000000" pitchFamily="2" charset="-18"/>
              </a:rPr>
              <a:t>detekcija - identificira i locira objekte na slici ili videu</a:t>
            </a:r>
          </a:p>
          <a:p>
            <a:pPr marL="285750" indent="-285750">
              <a:lnSpc>
                <a:spcPct val="200000"/>
              </a:lnSpc>
              <a:buClr>
                <a:srgbClr val="AE77D6"/>
              </a:buClr>
              <a:buSzPct val="1500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tx1"/>
                </a:solidFill>
                <a:latin typeface="Montserrat" panose="00000500000000000000" pitchFamily="2" charset="-18"/>
              </a:rPr>
              <a:t>You </a:t>
            </a:r>
            <a:r>
              <a:rPr lang="hr-HR" dirty="0" err="1">
                <a:solidFill>
                  <a:schemeClr val="tx1"/>
                </a:solidFill>
                <a:latin typeface="Montserrat" panose="00000500000000000000" pitchFamily="2" charset="-18"/>
              </a:rPr>
              <a:t>Only</a:t>
            </a:r>
            <a:r>
              <a:rPr lang="hr-HR" dirty="0">
                <a:solidFill>
                  <a:schemeClr val="tx1"/>
                </a:solidFill>
                <a:latin typeface="Montserrat" panose="00000500000000000000" pitchFamily="2" charset="-18"/>
              </a:rPr>
              <a:t> </a:t>
            </a:r>
            <a:r>
              <a:rPr lang="hr-HR" dirty="0" err="1">
                <a:solidFill>
                  <a:schemeClr val="tx1"/>
                </a:solidFill>
                <a:latin typeface="Montserrat" panose="00000500000000000000" pitchFamily="2" charset="-18"/>
              </a:rPr>
              <a:t>Look</a:t>
            </a:r>
            <a:r>
              <a:rPr lang="hr-HR" dirty="0">
                <a:solidFill>
                  <a:schemeClr val="tx1"/>
                </a:solidFill>
                <a:latin typeface="Montserrat" panose="00000500000000000000" pitchFamily="2" charset="-18"/>
              </a:rPr>
              <a:t> </a:t>
            </a:r>
            <a:r>
              <a:rPr lang="hr-HR" dirty="0" err="1">
                <a:solidFill>
                  <a:schemeClr val="tx1"/>
                </a:solidFill>
                <a:latin typeface="Montserrat" panose="00000500000000000000" pitchFamily="2" charset="-18"/>
              </a:rPr>
              <a:t>Once</a:t>
            </a:r>
            <a:endParaRPr lang="hr-HR" dirty="0">
              <a:solidFill>
                <a:schemeClr val="tx1"/>
              </a:solidFill>
              <a:latin typeface="Montserrat" panose="00000500000000000000" pitchFamily="2" charset="-18"/>
            </a:endParaRPr>
          </a:p>
          <a:p>
            <a:pPr marL="285750" indent="-285750">
              <a:lnSpc>
                <a:spcPct val="200000"/>
              </a:lnSpc>
              <a:buClr>
                <a:srgbClr val="AE77D6"/>
              </a:buClr>
              <a:buSzPct val="1500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tx1"/>
                </a:solidFill>
                <a:latin typeface="Montserrat" panose="00000500000000000000" pitchFamily="2" charset="-18"/>
              </a:rPr>
              <a:t>2015. godine objavio Joseph </a:t>
            </a:r>
            <a:r>
              <a:rPr lang="hr-HR" dirty="0" err="1">
                <a:solidFill>
                  <a:schemeClr val="tx1"/>
                </a:solidFill>
                <a:latin typeface="Montserrat" panose="00000500000000000000" pitchFamily="2" charset="-18"/>
              </a:rPr>
              <a:t>Redmon</a:t>
            </a:r>
            <a:endParaRPr lang="hr-HR" dirty="0">
              <a:solidFill>
                <a:schemeClr val="tx1"/>
              </a:solidFill>
              <a:latin typeface="Montserrat" panose="00000500000000000000" pitchFamily="2" charset="-18"/>
            </a:endParaRPr>
          </a:p>
          <a:p>
            <a:pPr marL="285750" indent="-285750">
              <a:lnSpc>
                <a:spcPct val="200000"/>
              </a:lnSpc>
              <a:buClr>
                <a:srgbClr val="AE77D6"/>
              </a:buClr>
              <a:buSzPct val="150000"/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tx1"/>
                </a:solidFill>
                <a:latin typeface="Montserrat" panose="00000500000000000000" pitchFamily="2" charset="-18"/>
              </a:rPr>
              <a:t>end</a:t>
            </a:r>
            <a:r>
              <a:rPr lang="hr-HR" dirty="0">
                <a:solidFill>
                  <a:schemeClr val="tx1"/>
                </a:solidFill>
                <a:latin typeface="Montserrat" panose="00000500000000000000" pitchFamily="2" charset="-18"/>
              </a:rPr>
              <a:t>-to-</a:t>
            </a:r>
            <a:r>
              <a:rPr lang="hr-HR" dirty="0" err="1">
                <a:solidFill>
                  <a:schemeClr val="tx1"/>
                </a:solidFill>
                <a:latin typeface="Montserrat" panose="00000500000000000000" pitchFamily="2" charset="-18"/>
              </a:rPr>
              <a:t>end</a:t>
            </a:r>
            <a:r>
              <a:rPr lang="hr-HR" dirty="0">
                <a:solidFill>
                  <a:schemeClr val="tx1"/>
                </a:solidFill>
                <a:latin typeface="Montserrat" panose="00000500000000000000" pitchFamily="2" charset="-18"/>
              </a:rPr>
              <a:t> neuronska mreža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SzPct val="111000"/>
              <a:buFont typeface="Arial" panose="020B0604020202020204" pitchFamily="34" charset="0"/>
              <a:buChar char="•"/>
            </a:pPr>
            <a:endParaRPr lang="hr-HR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285750" indent="-285750">
              <a:buClr>
                <a:schemeClr val="tx1"/>
              </a:buClr>
              <a:buSzPct val="111000"/>
              <a:buFont typeface="Arial" panose="020B0604020202020204" pitchFamily="34" charset="0"/>
              <a:buChar char="•"/>
            </a:pPr>
            <a:endParaRPr lang="hr-HR" b="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Clr>
                <a:schemeClr val="tx1"/>
              </a:buClr>
              <a:buSzPct val="111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ontserrat" panose="00000500000000000000" pitchFamily="2" charset="-18"/>
            </a:endParaRP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FC1B4487-FC70-E2C4-D391-EC794BBDC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101" y="2381854"/>
            <a:ext cx="2693624" cy="26936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YOLO KARAKTERISTIKE</a:t>
            </a:r>
            <a:endParaRPr dirty="0"/>
          </a:p>
        </p:txBody>
      </p:sp>
      <p:graphicFrame>
        <p:nvGraphicFramePr>
          <p:cNvPr id="1258" name="Google Shape;1258;p36"/>
          <p:cNvGraphicFramePr/>
          <p:nvPr>
            <p:extLst>
              <p:ext uri="{D42A27DB-BD31-4B8C-83A1-F6EECF244321}">
                <p14:modId xmlns:p14="http://schemas.microsoft.com/office/powerpoint/2010/main" val="469821156"/>
              </p:ext>
            </p:extLst>
          </p:nvPr>
        </p:nvGraphicFramePr>
        <p:xfrm>
          <a:off x="423746" y="1739742"/>
          <a:ext cx="8000254" cy="1519056"/>
        </p:xfrm>
        <a:graphic>
          <a:graphicData uri="http://schemas.openxmlformats.org/drawingml/2006/table">
            <a:tbl>
              <a:tblPr>
                <a:noFill/>
                <a:tableStyleId>{5D362E85-E832-4BB0-9C9A-C9406674BF3A}</a:tableStyleId>
              </a:tblPr>
              <a:tblGrid>
                <a:gridCol w="2463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7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7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950" u="sng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BRZINA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hr-HR" sz="95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Izuzetno brz, sa 45 sličica u sekundi te idealan za rad u stvarnom vremenu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950" u="sng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VISOKA TOČNOST DETEKCIJE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hr-HR" sz="95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Nadmašuje druge modele  u preciznosti uz vrlo malo grešaka u pozadini</a:t>
                      </a:r>
                      <a:endParaRPr sz="95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950" u="sng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DOBRA GENERELIZACIJA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hr-HR" sz="95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Idealan za primjene koje zahtijevaju brzu i pouzdanu detekciju objekta</a:t>
                      </a:r>
                      <a:endParaRPr sz="95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-HR" sz="950" u="sng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OTVORENI KOD</a:t>
                      </a:r>
                      <a:endParaRPr sz="95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hr-HR" sz="95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Konstantna poboljšanja i u vrlo kratkom vremenu razna ažuriranja</a:t>
                      </a:r>
                      <a:endParaRPr sz="95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1" name="Google Shape;1271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2176253">
            <a:off x="7107985" y="4125082"/>
            <a:ext cx="1025168" cy="6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593;p45">
            <a:extLst>
              <a:ext uri="{FF2B5EF4-FFF2-40B4-BE49-F238E27FC236}">
                <a16:creationId xmlns:a16="http://schemas.microsoft.com/office/drawing/2014/main" id="{0450109B-D9FF-0536-20F2-9B9CD03AFF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-577600" y="3562625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08;p38">
            <a:extLst>
              <a:ext uri="{FF2B5EF4-FFF2-40B4-BE49-F238E27FC236}">
                <a16:creationId xmlns:a16="http://schemas.microsoft.com/office/drawing/2014/main" id="{FD2D5B62-B7E2-06A3-BB13-FDF4098B5B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12712086">
            <a:off x="7930508" y="3921709"/>
            <a:ext cx="986984" cy="70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03;p38">
            <a:extLst>
              <a:ext uri="{FF2B5EF4-FFF2-40B4-BE49-F238E27FC236}">
                <a16:creationId xmlns:a16="http://schemas.microsoft.com/office/drawing/2014/main" id="{D6851E6D-6C05-1592-B775-1AE78EB192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806" t="7660" r="25401" b="5390"/>
          <a:stretch/>
        </p:blipFill>
        <p:spPr>
          <a:xfrm>
            <a:off x="-318813" y="-5035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93;p45">
            <a:extLst>
              <a:ext uri="{FF2B5EF4-FFF2-40B4-BE49-F238E27FC236}">
                <a16:creationId xmlns:a16="http://schemas.microsoft.com/office/drawing/2014/main" id="{21532FEF-B574-0C2E-2263-0E94CE6382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19527697">
            <a:off x="1695504" y="4058543"/>
            <a:ext cx="925779" cy="75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170963" y="1246879"/>
            <a:ext cx="616870" cy="5525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330453" y="29782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KAKO YOLO RADI?</a:t>
            </a:r>
            <a:endParaRPr dirty="0"/>
          </a:p>
        </p:txBody>
      </p:sp>
      <p:sp>
        <p:nvSpPr>
          <p:cNvPr id="2070" name="Google Shape;2070;p59"/>
          <p:cNvSpPr txBox="1"/>
          <p:nvPr/>
        </p:nvSpPr>
        <p:spPr>
          <a:xfrm>
            <a:off x="1244525" y="1297282"/>
            <a:ext cx="469746" cy="53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28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24F37FE-4CF5-90CF-2B7A-A52FAA539E94}"/>
              </a:ext>
            </a:extLst>
          </p:cNvPr>
          <p:cNvGrpSpPr/>
          <p:nvPr/>
        </p:nvGrpSpPr>
        <p:grpSpPr>
          <a:xfrm rot="16200000">
            <a:off x="-547471" y="2425392"/>
            <a:ext cx="4016702" cy="1100185"/>
            <a:chOff x="750298" y="1927913"/>
            <a:chExt cx="7643382" cy="1898690"/>
          </a:xfrm>
        </p:grpSpPr>
        <p:sp>
          <p:nvSpPr>
            <p:cNvPr id="2069" name="Google Shape;2069;p59"/>
            <p:cNvSpPr/>
            <p:nvPr/>
          </p:nvSpPr>
          <p:spPr>
            <a:xfrm rot="10800000">
              <a:off x="6484674" y="2871507"/>
              <a:ext cx="1909006" cy="955096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 rot="10800000">
              <a:off x="4573202" y="1927913"/>
              <a:ext cx="1909048" cy="953666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9"/>
            <p:cNvSpPr/>
            <p:nvPr/>
          </p:nvSpPr>
          <p:spPr>
            <a:xfrm rot="10800000">
              <a:off x="2661771" y="2871507"/>
              <a:ext cx="1909006" cy="955096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9"/>
            <p:cNvSpPr/>
            <p:nvPr/>
          </p:nvSpPr>
          <p:spPr>
            <a:xfrm rot="10800000">
              <a:off x="750298" y="1927914"/>
              <a:ext cx="1909049" cy="953666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 rot="10800000">
              <a:off x="6397730" y="2776039"/>
              <a:ext cx="159037" cy="159009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 rot="10800000">
              <a:off x="4488802" y="2776039"/>
              <a:ext cx="158994" cy="159009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 rot="10800000">
              <a:off x="2579832" y="2776039"/>
              <a:ext cx="158994" cy="159009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2" name="Google Shape;2082;p59"/>
          <p:cNvSpPr txBox="1"/>
          <p:nvPr/>
        </p:nvSpPr>
        <p:spPr>
          <a:xfrm>
            <a:off x="1838738" y="116417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RESIDUALNI BLOKOVI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7865454" y="424823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6647479" y="-109206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-616571" y="629140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64;p59">
            <a:extLst>
              <a:ext uri="{FF2B5EF4-FFF2-40B4-BE49-F238E27FC236}">
                <a16:creationId xmlns:a16="http://schemas.microsoft.com/office/drawing/2014/main" id="{C9B40C5B-E655-9D51-A65F-A90C816BAF63}"/>
              </a:ext>
            </a:extLst>
          </p:cNvPr>
          <p:cNvSpPr/>
          <p:nvPr/>
        </p:nvSpPr>
        <p:spPr>
          <a:xfrm rot="5400000">
            <a:off x="1149526" y="2187404"/>
            <a:ext cx="616870" cy="5525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064;p59">
            <a:extLst>
              <a:ext uri="{FF2B5EF4-FFF2-40B4-BE49-F238E27FC236}">
                <a16:creationId xmlns:a16="http://schemas.microsoft.com/office/drawing/2014/main" id="{F5FC5FB7-4BD9-D2FC-1D1B-1C30756382DF}"/>
              </a:ext>
            </a:extLst>
          </p:cNvPr>
          <p:cNvSpPr/>
          <p:nvPr/>
        </p:nvSpPr>
        <p:spPr>
          <a:xfrm rot="5400000">
            <a:off x="1149526" y="3190636"/>
            <a:ext cx="616870" cy="5525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064;p59">
            <a:extLst>
              <a:ext uri="{FF2B5EF4-FFF2-40B4-BE49-F238E27FC236}">
                <a16:creationId xmlns:a16="http://schemas.microsoft.com/office/drawing/2014/main" id="{F09014D6-C337-E323-198A-1585CD34A4B7}"/>
              </a:ext>
            </a:extLst>
          </p:cNvPr>
          <p:cNvSpPr/>
          <p:nvPr/>
        </p:nvSpPr>
        <p:spPr>
          <a:xfrm rot="5400000">
            <a:off x="1140296" y="4185175"/>
            <a:ext cx="616870" cy="55259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2070;p59">
            <a:extLst>
              <a:ext uri="{FF2B5EF4-FFF2-40B4-BE49-F238E27FC236}">
                <a16:creationId xmlns:a16="http://schemas.microsoft.com/office/drawing/2014/main" id="{928F06EF-C078-A5A8-31B3-1E048702F790}"/>
              </a:ext>
            </a:extLst>
          </p:cNvPr>
          <p:cNvSpPr txBox="1"/>
          <p:nvPr/>
        </p:nvSpPr>
        <p:spPr>
          <a:xfrm>
            <a:off x="1222675" y="2237776"/>
            <a:ext cx="469746" cy="53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28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Google Shape;2070;p59">
            <a:extLst>
              <a:ext uri="{FF2B5EF4-FFF2-40B4-BE49-F238E27FC236}">
                <a16:creationId xmlns:a16="http://schemas.microsoft.com/office/drawing/2014/main" id="{A032FCFD-7C4C-513E-D9A2-C5B4EB52268B}"/>
              </a:ext>
            </a:extLst>
          </p:cNvPr>
          <p:cNvSpPr txBox="1"/>
          <p:nvPr/>
        </p:nvSpPr>
        <p:spPr>
          <a:xfrm>
            <a:off x="1213425" y="3235729"/>
            <a:ext cx="469746" cy="53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28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2070;p59">
            <a:extLst>
              <a:ext uri="{FF2B5EF4-FFF2-40B4-BE49-F238E27FC236}">
                <a16:creationId xmlns:a16="http://schemas.microsoft.com/office/drawing/2014/main" id="{4B150213-8E54-0B43-F41E-51A9B0ECF716}"/>
              </a:ext>
            </a:extLst>
          </p:cNvPr>
          <p:cNvSpPr txBox="1"/>
          <p:nvPr/>
        </p:nvSpPr>
        <p:spPr>
          <a:xfrm>
            <a:off x="1181662" y="4219695"/>
            <a:ext cx="469746" cy="53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28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2082;p59">
            <a:extLst>
              <a:ext uri="{FF2B5EF4-FFF2-40B4-BE49-F238E27FC236}">
                <a16:creationId xmlns:a16="http://schemas.microsoft.com/office/drawing/2014/main" id="{3B67B462-3690-35A7-A0EE-A88543A79596}"/>
              </a:ext>
            </a:extLst>
          </p:cNvPr>
          <p:cNvSpPr txBox="1"/>
          <p:nvPr/>
        </p:nvSpPr>
        <p:spPr>
          <a:xfrm>
            <a:off x="1838738" y="1995526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REGRESIJA OKVIRA OGRANIČENJA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082;p59">
            <a:extLst>
              <a:ext uri="{FF2B5EF4-FFF2-40B4-BE49-F238E27FC236}">
                <a16:creationId xmlns:a16="http://schemas.microsoft.com/office/drawing/2014/main" id="{C8DFCD88-C381-F943-E640-8EE676D91221}"/>
              </a:ext>
            </a:extLst>
          </p:cNvPr>
          <p:cNvSpPr txBox="1"/>
          <p:nvPr/>
        </p:nvSpPr>
        <p:spPr>
          <a:xfrm>
            <a:off x="2066292" y="3158499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PREKLOP UNIJA ILI IOU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2082;p59">
            <a:extLst>
              <a:ext uri="{FF2B5EF4-FFF2-40B4-BE49-F238E27FC236}">
                <a16:creationId xmlns:a16="http://schemas.microsoft.com/office/drawing/2014/main" id="{64E7FD2C-1A3F-AC6F-1B92-5B9A7892F11A}"/>
              </a:ext>
            </a:extLst>
          </p:cNvPr>
          <p:cNvSpPr txBox="1"/>
          <p:nvPr/>
        </p:nvSpPr>
        <p:spPr>
          <a:xfrm>
            <a:off x="1863135" y="4010489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NEPOVRATNO POTISKIVANJE MAKSIMUMA ILI NMS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Application of grid cells to the original image">
            <a:extLst>
              <a:ext uri="{FF2B5EF4-FFF2-40B4-BE49-F238E27FC236}">
                <a16:creationId xmlns:a16="http://schemas.microsoft.com/office/drawing/2014/main" id="{316B6EA3-EED3-6D82-AB51-5399A97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42" y="1802940"/>
            <a:ext cx="4227261" cy="188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dentification of significant and insignificant grids">
            <a:extLst>
              <a:ext uri="{FF2B5EF4-FFF2-40B4-BE49-F238E27FC236}">
                <a16:creationId xmlns:a16="http://schemas.microsoft.com/office/drawing/2014/main" id="{923432C8-A66F-E627-B551-46157F43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39" y="1708421"/>
            <a:ext cx="4226564" cy="204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unding box regression identification">
            <a:extLst>
              <a:ext uri="{FF2B5EF4-FFF2-40B4-BE49-F238E27FC236}">
                <a16:creationId xmlns:a16="http://schemas.microsoft.com/office/drawing/2014/main" id="{0DC177AF-434C-6C8C-1FF3-B2B88278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39" y="1708421"/>
            <a:ext cx="4226564" cy="210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cess of selecting the best grids for prediction">
            <a:extLst>
              <a:ext uri="{FF2B5EF4-FFF2-40B4-BE49-F238E27FC236}">
                <a16:creationId xmlns:a16="http://schemas.microsoft.com/office/drawing/2014/main" id="{35CF8372-DC85-8605-E48D-51F83382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91" y="1636824"/>
            <a:ext cx="4236511" cy="228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4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6212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YOLO MODELI</a:t>
            </a:r>
            <a:endParaRPr dirty="0"/>
          </a:p>
        </p:txBody>
      </p: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727059" y="4095319"/>
            <a:ext cx="903665" cy="853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2" name="Ravni poveznik 1381">
            <a:extLst>
              <a:ext uri="{FF2B5EF4-FFF2-40B4-BE49-F238E27FC236}">
                <a16:creationId xmlns:a16="http://schemas.microsoft.com/office/drawing/2014/main" id="{12F97235-C983-71CE-5F9E-0059865FAF62}"/>
              </a:ext>
            </a:extLst>
          </p:cNvPr>
          <p:cNvCxnSpPr>
            <a:cxnSpLocks/>
          </p:cNvCxnSpPr>
          <p:nvPr/>
        </p:nvCxnSpPr>
        <p:spPr>
          <a:xfrm>
            <a:off x="932148" y="3000910"/>
            <a:ext cx="0" cy="241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4" name="Elipsa 1383">
            <a:extLst>
              <a:ext uri="{FF2B5EF4-FFF2-40B4-BE49-F238E27FC236}">
                <a16:creationId xmlns:a16="http://schemas.microsoft.com/office/drawing/2014/main" id="{4FCD0695-73D6-E036-964A-22E747F852DF}"/>
              </a:ext>
            </a:extLst>
          </p:cNvPr>
          <p:cNvSpPr/>
          <p:nvPr/>
        </p:nvSpPr>
        <p:spPr>
          <a:xfrm>
            <a:off x="886073" y="3241915"/>
            <a:ext cx="92149" cy="921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386" name="Ravni poveznik 1385">
            <a:extLst>
              <a:ext uri="{FF2B5EF4-FFF2-40B4-BE49-F238E27FC236}">
                <a16:creationId xmlns:a16="http://schemas.microsoft.com/office/drawing/2014/main" id="{65188FB0-ACF8-82A7-1658-1C0DB0E60FB3}"/>
              </a:ext>
            </a:extLst>
          </p:cNvPr>
          <p:cNvCxnSpPr>
            <a:cxnSpLocks/>
          </p:cNvCxnSpPr>
          <p:nvPr/>
        </p:nvCxnSpPr>
        <p:spPr>
          <a:xfrm>
            <a:off x="3430799" y="3000910"/>
            <a:ext cx="0" cy="241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7" name="Elipsa 1386">
            <a:extLst>
              <a:ext uri="{FF2B5EF4-FFF2-40B4-BE49-F238E27FC236}">
                <a16:creationId xmlns:a16="http://schemas.microsoft.com/office/drawing/2014/main" id="{2220E49A-4F97-B110-90CE-72F9D6D81D40}"/>
              </a:ext>
            </a:extLst>
          </p:cNvPr>
          <p:cNvSpPr/>
          <p:nvPr/>
        </p:nvSpPr>
        <p:spPr>
          <a:xfrm>
            <a:off x="3384724" y="3241915"/>
            <a:ext cx="92149" cy="921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388" name="Ravni poveznik 1387">
            <a:extLst>
              <a:ext uri="{FF2B5EF4-FFF2-40B4-BE49-F238E27FC236}">
                <a16:creationId xmlns:a16="http://schemas.microsoft.com/office/drawing/2014/main" id="{53562D2E-AF63-6E64-2596-DAE397396E5A}"/>
              </a:ext>
            </a:extLst>
          </p:cNvPr>
          <p:cNvCxnSpPr>
            <a:cxnSpLocks/>
          </p:cNvCxnSpPr>
          <p:nvPr/>
        </p:nvCxnSpPr>
        <p:spPr>
          <a:xfrm>
            <a:off x="5837301" y="3000910"/>
            <a:ext cx="0" cy="241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9" name="Elipsa 1388">
            <a:extLst>
              <a:ext uri="{FF2B5EF4-FFF2-40B4-BE49-F238E27FC236}">
                <a16:creationId xmlns:a16="http://schemas.microsoft.com/office/drawing/2014/main" id="{36CCCC04-8A8D-96D4-228A-BEEEA9B1C804}"/>
              </a:ext>
            </a:extLst>
          </p:cNvPr>
          <p:cNvSpPr/>
          <p:nvPr/>
        </p:nvSpPr>
        <p:spPr>
          <a:xfrm>
            <a:off x="5791226" y="3241915"/>
            <a:ext cx="92149" cy="921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grpSp>
        <p:nvGrpSpPr>
          <p:cNvPr id="1396" name="Grupa 1395">
            <a:extLst>
              <a:ext uri="{FF2B5EF4-FFF2-40B4-BE49-F238E27FC236}">
                <a16:creationId xmlns:a16="http://schemas.microsoft.com/office/drawing/2014/main" id="{7E7BDB57-25B5-3FC2-EC9D-CFD7C537D400}"/>
              </a:ext>
            </a:extLst>
          </p:cNvPr>
          <p:cNvGrpSpPr/>
          <p:nvPr/>
        </p:nvGrpSpPr>
        <p:grpSpPr>
          <a:xfrm rot="10800000">
            <a:off x="2149067" y="2099437"/>
            <a:ext cx="92149" cy="333154"/>
            <a:chOff x="1655133" y="3257107"/>
            <a:chExt cx="92149" cy="333154"/>
          </a:xfrm>
        </p:grpSpPr>
        <p:cxnSp>
          <p:nvCxnSpPr>
            <p:cNvPr id="1390" name="Ravni poveznik 1389">
              <a:extLst>
                <a:ext uri="{FF2B5EF4-FFF2-40B4-BE49-F238E27FC236}">
                  <a16:creationId xmlns:a16="http://schemas.microsoft.com/office/drawing/2014/main" id="{DE467847-326F-26B5-DC50-4302D788C5F5}"/>
                </a:ext>
              </a:extLst>
            </p:cNvPr>
            <p:cNvCxnSpPr>
              <a:cxnSpLocks/>
            </p:cNvCxnSpPr>
            <p:nvPr/>
          </p:nvCxnSpPr>
          <p:spPr>
            <a:xfrm>
              <a:off x="1701208" y="3257107"/>
              <a:ext cx="0" cy="241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1" name="Elipsa 1390">
              <a:extLst>
                <a:ext uri="{FF2B5EF4-FFF2-40B4-BE49-F238E27FC236}">
                  <a16:creationId xmlns:a16="http://schemas.microsoft.com/office/drawing/2014/main" id="{0AA010D4-E0EE-C934-91F5-701A2AA1CE3C}"/>
                </a:ext>
              </a:extLst>
            </p:cNvPr>
            <p:cNvSpPr/>
            <p:nvPr/>
          </p:nvSpPr>
          <p:spPr>
            <a:xfrm>
              <a:off x="1655133" y="3498112"/>
              <a:ext cx="92149" cy="921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1397" name="Grupa 1396">
            <a:extLst>
              <a:ext uri="{FF2B5EF4-FFF2-40B4-BE49-F238E27FC236}">
                <a16:creationId xmlns:a16="http://schemas.microsoft.com/office/drawing/2014/main" id="{3F4F803E-B595-5997-A967-C61CCAFCEAEE}"/>
              </a:ext>
            </a:extLst>
          </p:cNvPr>
          <p:cNvGrpSpPr/>
          <p:nvPr/>
        </p:nvGrpSpPr>
        <p:grpSpPr>
          <a:xfrm rot="10800000">
            <a:off x="4526072" y="2093427"/>
            <a:ext cx="92149" cy="333154"/>
            <a:chOff x="1655133" y="3257107"/>
            <a:chExt cx="92149" cy="333154"/>
          </a:xfrm>
        </p:grpSpPr>
        <p:cxnSp>
          <p:nvCxnSpPr>
            <p:cNvPr id="1398" name="Ravni poveznik 1397">
              <a:extLst>
                <a:ext uri="{FF2B5EF4-FFF2-40B4-BE49-F238E27FC236}">
                  <a16:creationId xmlns:a16="http://schemas.microsoft.com/office/drawing/2014/main" id="{AC5DE179-F010-E734-9350-62E3B518A285}"/>
                </a:ext>
              </a:extLst>
            </p:cNvPr>
            <p:cNvCxnSpPr>
              <a:cxnSpLocks/>
            </p:cNvCxnSpPr>
            <p:nvPr/>
          </p:nvCxnSpPr>
          <p:spPr>
            <a:xfrm>
              <a:off x="1701208" y="3257107"/>
              <a:ext cx="0" cy="241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9" name="Elipsa 1398">
              <a:extLst>
                <a:ext uri="{FF2B5EF4-FFF2-40B4-BE49-F238E27FC236}">
                  <a16:creationId xmlns:a16="http://schemas.microsoft.com/office/drawing/2014/main" id="{3A33D8DE-041E-0CAA-A6B2-3D20690B5FF3}"/>
                </a:ext>
              </a:extLst>
            </p:cNvPr>
            <p:cNvSpPr/>
            <p:nvPr/>
          </p:nvSpPr>
          <p:spPr>
            <a:xfrm>
              <a:off x="1655133" y="3498112"/>
              <a:ext cx="92149" cy="921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grpSp>
        <p:nvGrpSpPr>
          <p:cNvPr id="1400" name="Grupa 1399">
            <a:extLst>
              <a:ext uri="{FF2B5EF4-FFF2-40B4-BE49-F238E27FC236}">
                <a16:creationId xmlns:a16="http://schemas.microsoft.com/office/drawing/2014/main" id="{F559C9AF-D168-A1BD-DB50-B1990A9B0401}"/>
              </a:ext>
            </a:extLst>
          </p:cNvPr>
          <p:cNvGrpSpPr/>
          <p:nvPr/>
        </p:nvGrpSpPr>
        <p:grpSpPr>
          <a:xfrm rot="10800000">
            <a:off x="7046698" y="2088609"/>
            <a:ext cx="92149" cy="333154"/>
            <a:chOff x="1655133" y="3257107"/>
            <a:chExt cx="92149" cy="333154"/>
          </a:xfrm>
        </p:grpSpPr>
        <p:cxnSp>
          <p:nvCxnSpPr>
            <p:cNvPr id="1401" name="Ravni poveznik 1400">
              <a:extLst>
                <a:ext uri="{FF2B5EF4-FFF2-40B4-BE49-F238E27FC236}">
                  <a16:creationId xmlns:a16="http://schemas.microsoft.com/office/drawing/2014/main" id="{C6BE4EF9-1854-BBFE-1E0B-E94ED0A40E87}"/>
                </a:ext>
              </a:extLst>
            </p:cNvPr>
            <p:cNvCxnSpPr>
              <a:cxnSpLocks/>
            </p:cNvCxnSpPr>
            <p:nvPr/>
          </p:nvCxnSpPr>
          <p:spPr>
            <a:xfrm>
              <a:off x="1701208" y="3257107"/>
              <a:ext cx="0" cy="241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2" name="Elipsa 1401">
              <a:extLst>
                <a:ext uri="{FF2B5EF4-FFF2-40B4-BE49-F238E27FC236}">
                  <a16:creationId xmlns:a16="http://schemas.microsoft.com/office/drawing/2014/main" id="{38CE6CBB-35DE-3581-4EC4-AB0B7FE11007}"/>
                </a:ext>
              </a:extLst>
            </p:cNvPr>
            <p:cNvSpPr/>
            <p:nvPr/>
          </p:nvSpPr>
          <p:spPr>
            <a:xfrm>
              <a:off x="1655133" y="3498112"/>
              <a:ext cx="92149" cy="9214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1403" name="Google Shape;2082;p59">
            <a:extLst>
              <a:ext uri="{FF2B5EF4-FFF2-40B4-BE49-F238E27FC236}">
                <a16:creationId xmlns:a16="http://schemas.microsoft.com/office/drawing/2014/main" id="{B4800186-25A4-11FC-93C8-EE4BDA8A0E98}"/>
              </a:ext>
            </a:extLst>
          </p:cNvPr>
          <p:cNvSpPr txBox="1"/>
          <p:nvPr/>
        </p:nvSpPr>
        <p:spPr>
          <a:xfrm>
            <a:off x="472304" y="3334064"/>
            <a:ext cx="919685" cy="40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YOLOv1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4" name="Google Shape;2082;p59">
            <a:extLst>
              <a:ext uri="{FF2B5EF4-FFF2-40B4-BE49-F238E27FC236}">
                <a16:creationId xmlns:a16="http://schemas.microsoft.com/office/drawing/2014/main" id="{54D588F5-116C-79B2-3AA4-11BFE7EF954E}"/>
              </a:ext>
            </a:extLst>
          </p:cNvPr>
          <p:cNvSpPr txBox="1"/>
          <p:nvPr/>
        </p:nvSpPr>
        <p:spPr>
          <a:xfrm>
            <a:off x="1735297" y="1730400"/>
            <a:ext cx="919685" cy="40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YOLOv2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5" name="Google Shape;2082;p59">
            <a:extLst>
              <a:ext uri="{FF2B5EF4-FFF2-40B4-BE49-F238E27FC236}">
                <a16:creationId xmlns:a16="http://schemas.microsoft.com/office/drawing/2014/main" id="{4F6E4F54-A65C-0E1E-0FF9-73469FE435C1}"/>
              </a:ext>
            </a:extLst>
          </p:cNvPr>
          <p:cNvSpPr txBox="1"/>
          <p:nvPr/>
        </p:nvSpPr>
        <p:spPr>
          <a:xfrm>
            <a:off x="2960659" y="3334064"/>
            <a:ext cx="919685" cy="40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YOLOv3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6" name="Google Shape;2082;p59">
            <a:extLst>
              <a:ext uri="{FF2B5EF4-FFF2-40B4-BE49-F238E27FC236}">
                <a16:creationId xmlns:a16="http://schemas.microsoft.com/office/drawing/2014/main" id="{6B0C42C1-7F64-0DD1-7737-05825E30825D}"/>
              </a:ext>
            </a:extLst>
          </p:cNvPr>
          <p:cNvSpPr txBox="1"/>
          <p:nvPr/>
        </p:nvSpPr>
        <p:spPr>
          <a:xfrm>
            <a:off x="5380977" y="3334063"/>
            <a:ext cx="919685" cy="40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YOLOR</a:t>
            </a:r>
            <a:b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YOLOX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7" name="Google Shape;2082;p59">
            <a:extLst>
              <a:ext uri="{FF2B5EF4-FFF2-40B4-BE49-F238E27FC236}">
                <a16:creationId xmlns:a16="http://schemas.microsoft.com/office/drawing/2014/main" id="{7ED8BA36-60B8-F2E8-A6B3-3B4C81FB1FB3}"/>
              </a:ext>
            </a:extLst>
          </p:cNvPr>
          <p:cNvSpPr txBox="1"/>
          <p:nvPr/>
        </p:nvSpPr>
        <p:spPr>
          <a:xfrm>
            <a:off x="4112303" y="1728566"/>
            <a:ext cx="919685" cy="40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YOLOv4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2082;p59">
            <a:extLst>
              <a:ext uri="{FF2B5EF4-FFF2-40B4-BE49-F238E27FC236}">
                <a16:creationId xmlns:a16="http://schemas.microsoft.com/office/drawing/2014/main" id="{E6BBC872-4841-4D0C-3AED-8E08C3DDC817}"/>
              </a:ext>
            </a:extLst>
          </p:cNvPr>
          <p:cNvSpPr txBox="1"/>
          <p:nvPr/>
        </p:nvSpPr>
        <p:spPr>
          <a:xfrm>
            <a:off x="6604994" y="1548551"/>
            <a:ext cx="919685" cy="40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YOLOv6</a:t>
            </a:r>
            <a:b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YOLOv7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3" name="Google Shape;1279;p37">
            <a:extLst>
              <a:ext uri="{FF2B5EF4-FFF2-40B4-BE49-F238E27FC236}">
                <a16:creationId xmlns:a16="http://schemas.microsoft.com/office/drawing/2014/main" id="{9D3C3E07-C462-7900-7D41-EA2651CBBD74}"/>
              </a:ext>
            </a:extLst>
          </p:cNvPr>
          <p:cNvSpPr txBox="1">
            <a:spLocks/>
          </p:cNvSpPr>
          <p:nvPr/>
        </p:nvSpPr>
        <p:spPr>
          <a:xfrm>
            <a:off x="7915677" y="2513911"/>
            <a:ext cx="1533368" cy="40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hr-HR" sz="2000" b="1" dirty="0"/>
              <a:t>2023.</a:t>
            </a:r>
            <a:endParaRPr lang="hr-HR" sz="1200" b="1" dirty="0"/>
          </a:p>
        </p:txBody>
      </p:sp>
      <p:cxnSp>
        <p:nvCxnSpPr>
          <p:cNvPr id="1317" name="Ravni poveznik 1316">
            <a:extLst>
              <a:ext uri="{FF2B5EF4-FFF2-40B4-BE49-F238E27FC236}">
                <a16:creationId xmlns:a16="http://schemas.microsoft.com/office/drawing/2014/main" id="{E632B237-7454-9049-07D1-F0C039B72CEF}"/>
              </a:ext>
            </a:extLst>
          </p:cNvPr>
          <p:cNvCxnSpPr>
            <a:cxnSpLocks/>
          </p:cNvCxnSpPr>
          <p:nvPr/>
        </p:nvCxnSpPr>
        <p:spPr>
          <a:xfrm>
            <a:off x="8300173" y="2974536"/>
            <a:ext cx="0" cy="241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8" name="Elipsa 1317">
            <a:extLst>
              <a:ext uri="{FF2B5EF4-FFF2-40B4-BE49-F238E27FC236}">
                <a16:creationId xmlns:a16="http://schemas.microsoft.com/office/drawing/2014/main" id="{1E00231E-8FBC-DA51-4FA9-ADE3D148E6E9}"/>
              </a:ext>
            </a:extLst>
          </p:cNvPr>
          <p:cNvSpPr/>
          <p:nvPr/>
        </p:nvSpPr>
        <p:spPr>
          <a:xfrm>
            <a:off x="8254098" y="3215541"/>
            <a:ext cx="92149" cy="9214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19" name="Google Shape;2082;p59">
            <a:extLst>
              <a:ext uri="{FF2B5EF4-FFF2-40B4-BE49-F238E27FC236}">
                <a16:creationId xmlns:a16="http://schemas.microsoft.com/office/drawing/2014/main" id="{C0E271A9-D588-2860-7425-E31740B9DBE5}"/>
              </a:ext>
            </a:extLst>
          </p:cNvPr>
          <p:cNvSpPr txBox="1"/>
          <p:nvPr/>
        </p:nvSpPr>
        <p:spPr>
          <a:xfrm>
            <a:off x="7830033" y="3307690"/>
            <a:ext cx="919685" cy="40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YOLOv8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21" name="Grupa 1320">
            <a:extLst>
              <a:ext uri="{FF2B5EF4-FFF2-40B4-BE49-F238E27FC236}">
                <a16:creationId xmlns:a16="http://schemas.microsoft.com/office/drawing/2014/main" id="{2B133B9A-07BE-A979-902A-9AAE98C739DB}"/>
              </a:ext>
            </a:extLst>
          </p:cNvPr>
          <p:cNvGrpSpPr/>
          <p:nvPr/>
        </p:nvGrpSpPr>
        <p:grpSpPr>
          <a:xfrm>
            <a:off x="264379" y="2513913"/>
            <a:ext cx="8744798" cy="406749"/>
            <a:chOff x="264379" y="2513913"/>
            <a:chExt cx="8744798" cy="406749"/>
          </a:xfrm>
        </p:grpSpPr>
        <p:sp>
          <p:nvSpPr>
            <p:cNvPr id="20" name="Google Shape;1279;p37">
              <a:extLst>
                <a:ext uri="{FF2B5EF4-FFF2-40B4-BE49-F238E27FC236}">
                  <a16:creationId xmlns:a16="http://schemas.microsoft.com/office/drawing/2014/main" id="{D78F67DC-EBB2-BBAE-4105-E88E539D88FD}"/>
                </a:ext>
              </a:extLst>
            </p:cNvPr>
            <p:cNvSpPr txBox="1">
              <a:spLocks/>
            </p:cNvSpPr>
            <p:nvPr/>
          </p:nvSpPr>
          <p:spPr>
            <a:xfrm>
              <a:off x="564774" y="2518674"/>
              <a:ext cx="1520479" cy="399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hr-HR" sz="2000" b="1" dirty="0"/>
                <a:t>2015.</a:t>
              </a:r>
              <a:endParaRPr lang="hr-HR" sz="1200" b="1" dirty="0"/>
            </a:p>
          </p:txBody>
        </p:sp>
        <p:sp>
          <p:nvSpPr>
            <p:cNvPr id="21" name="Google Shape;1279;p37">
              <a:extLst>
                <a:ext uri="{FF2B5EF4-FFF2-40B4-BE49-F238E27FC236}">
                  <a16:creationId xmlns:a16="http://schemas.microsoft.com/office/drawing/2014/main" id="{DEEC60FB-58E5-E0B5-4EF0-D6CCE94E016F}"/>
                </a:ext>
              </a:extLst>
            </p:cNvPr>
            <p:cNvSpPr txBox="1">
              <a:spLocks/>
            </p:cNvSpPr>
            <p:nvPr/>
          </p:nvSpPr>
          <p:spPr>
            <a:xfrm>
              <a:off x="1809765" y="2518674"/>
              <a:ext cx="1520479" cy="399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hr-HR" sz="2000" b="1" dirty="0"/>
                <a:t>2016.</a:t>
              </a:r>
              <a:endParaRPr lang="hr-HR" sz="1200" b="1" dirty="0"/>
            </a:p>
          </p:txBody>
        </p:sp>
        <p:sp>
          <p:nvSpPr>
            <p:cNvPr id="22" name="Google Shape;1279;p37">
              <a:extLst>
                <a:ext uri="{FF2B5EF4-FFF2-40B4-BE49-F238E27FC236}">
                  <a16:creationId xmlns:a16="http://schemas.microsoft.com/office/drawing/2014/main" id="{974274CB-F01B-1EC9-9FBD-6F813E9CE8CD}"/>
                </a:ext>
              </a:extLst>
            </p:cNvPr>
            <p:cNvSpPr txBox="1">
              <a:spLocks/>
            </p:cNvSpPr>
            <p:nvPr/>
          </p:nvSpPr>
          <p:spPr>
            <a:xfrm>
              <a:off x="2999232" y="2518674"/>
              <a:ext cx="1520479" cy="399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hr-HR" sz="2000" b="1" dirty="0"/>
                <a:t>2018.</a:t>
              </a:r>
              <a:endParaRPr lang="hr-HR" sz="1200" b="1" dirty="0"/>
            </a:p>
          </p:txBody>
        </p:sp>
        <p:sp>
          <p:nvSpPr>
            <p:cNvPr id="23" name="Google Shape;1279;p37">
              <a:extLst>
                <a:ext uri="{FF2B5EF4-FFF2-40B4-BE49-F238E27FC236}">
                  <a16:creationId xmlns:a16="http://schemas.microsoft.com/office/drawing/2014/main" id="{461B5744-C221-033E-28F5-80D3AA4338CA}"/>
                </a:ext>
              </a:extLst>
            </p:cNvPr>
            <p:cNvSpPr txBox="1">
              <a:spLocks/>
            </p:cNvSpPr>
            <p:nvPr/>
          </p:nvSpPr>
          <p:spPr>
            <a:xfrm>
              <a:off x="4212919" y="2518674"/>
              <a:ext cx="1520479" cy="399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hr-HR" sz="2000" b="1" dirty="0"/>
                <a:t>2020.</a:t>
              </a:r>
              <a:endParaRPr lang="hr-HR" sz="1200" b="1" dirty="0"/>
            </a:p>
          </p:txBody>
        </p:sp>
        <p:sp>
          <p:nvSpPr>
            <p:cNvPr id="15" name="Google Shape;9524;p73">
              <a:extLst>
                <a:ext uri="{FF2B5EF4-FFF2-40B4-BE49-F238E27FC236}">
                  <a16:creationId xmlns:a16="http://schemas.microsoft.com/office/drawing/2014/main" id="{AB034F24-D652-31DC-64BB-3A12AADD72E6}"/>
                </a:ext>
              </a:extLst>
            </p:cNvPr>
            <p:cNvSpPr/>
            <p:nvPr/>
          </p:nvSpPr>
          <p:spPr>
            <a:xfrm>
              <a:off x="264379" y="2518674"/>
              <a:ext cx="1458555" cy="399521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25;p73">
              <a:extLst>
                <a:ext uri="{FF2B5EF4-FFF2-40B4-BE49-F238E27FC236}">
                  <a16:creationId xmlns:a16="http://schemas.microsoft.com/office/drawing/2014/main" id="{A6064498-D4E5-4B71-23B8-1D663AFA1020}"/>
                </a:ext>
              </a:extLst>
            </p:cNvPr>
            <p:cNvSpPr/>
            <p:nvPr/>
          </p:nvSpPr>
          <p:spPr>
            <a:xfrm>
              <a:off x="1478753" y="2518674"/>
              <a:ext cx="1459243" cy="399521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9526;p73">
              <a:extLst>
                <a:ext uri="{FF2B5EF4-FFF2-40B4-BE49-F238E27FC236}">
                  <a16:creationId xmlns:a16="http://schemas.microsoft.com/office/drawing/2014/main" id="{6FDF6C2D-E588-B17F-437D-8793AF715E1C}"/>
                </a:ext>
              </a:extLst>
            </p:cNvPr>
            <p:cNvSpPr/>
            <p:nvPr/>
          </p:nvSpPr>
          <p:spPr>
            <a:xfrm>
              <a:off x="2692440" y="2518674"/>
              <a:ext cx="1459243" cy="399521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527;p73">
              <a:extLst>
                <a:ext uri="{FF2B5EF4-FFF2-40B4-BE49-F238E27FC236}">
                  <a16:creationId xmlns:a16="http://schemas.microsoft.com/office/drawing/2014/main" id="{372A0017-21C3-C94C-5F6D-059253B32368}"/>
                </a:ext>
              </a:extLst>
            </p:cNvPr>
            <p:cNvSpPr/>
            <p:nvPr/>
          </p:nvSpPr>
          <p:spPr>
            <a:xfrm>
              <a:off x="5121186" y="2518674"/>
              <a:ext cx="1459243" cy="399521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28;p73">
              <a:extLst>
                <a:ext uri="{FF2B5EF4-FFF2-40B4-BE49-F238E27FC236}">
                  <a16:creationId xmlns:a16="http://schemas.microsoft.com/office/drawing/2014/main" id="{F2B7B4BC-B898-237D-1649-D7F3A8D5E892}"/>
                </a:ext>
              </a:extLst>
            </p:cNvPr>
            <p:cNvSpPr/>
            <p:nvPr/>
          </p:nvSpPr>
          <p:spPr>
            <a:xfrm>
              <a:off x="3907502" y="2518674"/>
              <a:ext cx="1458555" cy="399521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9;p37">
              <a:extLst>
                <a:ext uri="{FF2B5EF4-FFF2-40B4-BE49-F238E27FC236}">
                  <a16:creationId xmlns:a16="http://schemas.microsoft.com/office/drawing/2014/main" id="{DAE16897-0143-5863-2917-F95C4299B13A}"/>
                </a:ext>
              </a:extLst>
            </p:cNvPr>
            <p:cNvSpPr txBox="1">
              <a:spLocks/>
            </p:cNvSpPr>
            <p:nvPr/>
          </p:nvSpPr>
          <p:spPr>
            <a:xfrm>
              <a:off x="5427293" y="2513913"/>
              <a:ext cx="873370" cy="399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hr-HR" sz="2000" b="1" dirty="0"/>
                <a:t>2021.</a:t>
              </a:r>
              <a:endParaRPr lang="hr-HR" sz="1200" b="1" dirty="0"/>
            </a:p>
          </p:txBody>
        </p:sp>
        <p:sp>
          <p:nvSpPr>
            <p:cNvPr id="27" name="Google Shape;1279;p37">
              <a:extLst>
                <a:ext uri="{FF2B5EF4-FFF2-40B4-BE49-F238E27FC236}">
                  <a16:creationId xmlns:a16="http://schemas.microsoft.com/office/drawing/2014/main" id="{6A85BDB7-F250-EECC-6553-925C4D0651E1}"/>
                </a:ext>
              </a:extLst>
            </p:cNvPr>
            <p:cNvSpPr txBox="1">
              <a:spLocks/>
            </p:cNvSpPr>
            <p:nvPr/>
          </p:nvSpPr>
          <p:spPr>
            <a:xfrm>
              <a:off x="6641666" y="2518674"/>
              <a:ext cx="905983" cy="4019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l"/>
              <a:r>
                <a:rPr lang="hr-HR" sz="2000" b="1" dirty="0"/>
                <a:t>2022.</a:t>
              </a:r>
              <a:endParaRPr lang="hr-HR" sz="1200" b="1" dirty="0"/>
            </a:p>
          </p:txBody>
        </p:sp>
        <p:sp>
          <p:nvSpPr>
            <p:cNvPr id="1314" name="Google Shape;9527;p73">
              <a:extLst>
                <a:ext uri="{FF2B5EF4-FFF2-40B4-BE49-F238E27FC236}">
                  <a16:creationId xmlns:a16="http://schemas.microsoft.com/office/drawing/2014/main" id="{29A2E7B4-BC5D-A028-9A6F-F31E51EF3BEC}"/>
                </a:ext>
              </a:extLst>
            </p:cNvPr>
            <p:cNvSpPr/>
            <p:nvPr/>
          </p:nvSpPr>
          <p:spPr>
            <a:xfrm>
              <a:off x="7549934" y="2517526"/>
              <a:ext cx="1459243" cy="399521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9525;p73">
              <a:extLst>
                <a:ext uri="{FF2B5EF4-FFF2-40B4-BE49-F238E27FC236}">
                  <a16:creationId xmlns:a16="http://schemas.microsoft.com/office/drawing/2014/main" id="{20877F4F-67EF-3A57-22F4-7E19443D9D78}"/>
                </a:ext>
              </a:extLst>
            </p:cNvPr>
            <p:cNvSpPr/>
            <p:nvPr/>
          </p:nvSpPr>
          <p:spPr>
            <a:xfrm>
              <a:off x="6335562" y="2516699"/>
              <a:ext cx="1458549" cy="403963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22" name="Google Shape;1391;p40">
            <a:extLst>
              <a:ext uri="{FF2B5EF4-FFF2-40B4-BE49-F238E27FC236}">
                <a16:creationId xmlns:a16="http://schemas.microsoft.com/office/drawing/2014/main" id="{CC6EBEE7-1F60-3668-A84C-A44B1EABA1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3941873">
            <a:off x="290208" y="501621"/>
            <a:ext cx="917793" cy="99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07;p38">
            <a:extLst>
              <a:ext uri="{FF2B5EF4-FFF2-40B4-BE49-F238E27FC236}">
                <a16:creationId xmlns:a16="http://schemas.microsoft.com/office/drawing/2014/main" id="{834F11F7-8D68-B5F8-5307-92CEC02E73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6200000">
            <a:off x="1254533" y="171395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303;p38">
            <a:extLst>
              <a:ext uri="{FF2B5EF4-FFF2-40B4-BE49-F238E27FC236}">
                <a16:creationId xmlns:a16="http://schemas.microsoft.com/office/drawing/2014/main" id="{E8F787EE-2486-F874-4DF2-E383040225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806" t="7660" r="25401" b="5390"/>
          <a:stretch/>
        </p:blipFill>
        <p:spPr>
          <a:xfrm rot="13934515">
            <a:off x="7967793" y="17799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303;p38">
            <a:extLst>
              <a:ext uri="{FF2B5EF4-FFF2-40B4-BE49-F238E27FC236}">
                <a16:creationId xmlns:a16="http://schemas.microsoft.com/office/drawing/2014/main" id="{BE1BD46E-AF7A-4304-444D-3FFAF447A54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806" t="7660" r="25401" b="5390"/>
          <a:stretch/>
        </p:blipFill>
        <p:spPr>
          <a:xfrm rot="19272960">
            <a:off x="1730177" y="3878271"/>
            <a:ext cx="837777" cy="85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883;p53">
            <a:extLst>
              <a:ext uri="{FF2B5EF4-FFF2-40B4-BE49-F238E27FC236}">
                <a16:creationId xmlns:a16="http://schemas.microsoft.com/office/drawing/2014/main" id="{C311BC71-1802-AFF3-EC92-3F69D69D57B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4331" t="5721" r="23342" b="4591"/>
          <a:stretch/>
        </p:blipFill>
        <p:spPr>
          <a:xfrm rot="2268302">
            <a:off x="-329840" y="3596871"/>
            <a:ext cx="1857374" cy="17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38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5808243" y="371527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550260" y="4566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YOLOv8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203906" y="1385214"/>
            <a:ext cx="4294800" cy="1849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hr-HR" dirty="0"/>
              <a:t>poboljšanje prijašnjih verzija</a:t>
            </a:r>
          </a:p>
          <a:p>
            <a:pPr marL="285750" indent="-285750">
              <a:lnSpc>
                <a:spcPct val="150000"/>
              </a:lnSpc>
            </a:pPr>
            <a:r>
              <a:rPr lang="hr-HR" dirty="0"/>
              <a:t>točnost i brzina</a:t>
            </a:r>
          </a:p>
          <a:p>
            <a:pPr marL="285750" indent="-285750">
              <a:lnSpc>
                <a:spcPct val="150000"/>
              </a:lnSpc>
            </a:pPr>
            <a:r>
              <a:rPr lang="hr-HR" dirty="0"/>
              <a:t>prilagodljiva arhitektura</a:t>
            </a:r>
          </a:p>
          <a:p>
            <a:pPr marL="285750" indent="-285750">
              <a:lnSpc>
                <a:spcPct val="150000"/>
              </a:lnSpc>
            </a:pPr>
            <a:r>
              <a:rPr lang="hr-HR" dirty="0"/>
              <a:t>napredna analiza slike</a:t>
            </a:r>
          </a:p>
          <a:p>
            <a:pPr marL="285750" indent="-285750">
              <a:lnSpc>
                <a:spcPct val="150000"/>
              </a:lnSpc>
            </a:pPr>
            <a:r>
              <a:rPr lang="hr-HR" dirty="0"/>
              <a:t>povećanje podataka</a:t>
            </a:r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321485" y="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lika 22">
            <a:extLst>
              <a:ext uri="{FF2B5EF4-FFF2-40B4-BE49-F238E27FC236}">
                <a16:creationId xmlns:a16="http://schemas.microsoft.com/office/drawing/2014/main" id="{C52DD06C-8875-CC89-2D91-7EB71A535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91" y="1963139"/>
            <a:ext cx="2675272" cy="26752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3"/>
          <p:cNvSpPr txBox="1">
            <a:spLocks noGrp="1"/>
          </p:cNvSpPr>
          <p:nvPr>
            <p:ph type="title"/>
          </p:nvPr>
        </p:nvSpPr>
        <p:spPr>
          <a:xfrm>
            <a:off x="-775372" y="134037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OPIS RJEŠENJA</a:t>
            </a:r>
            <a:endParaRPr dirty="0"/>
          </a:p>
        </p:txBody>
      </p:sp>
      <p:sp>
        <p:nvSpPr>
          <p:cNvPr id="1873" name="Google Shape;1873;p53"/>
          <p:cNvSpPr txBox="1">
            <a:spLocks noGrp="1"/>
          </p:cNvSpPr>
          <p:nvPr>
            <p:ph type="subTitle" idx="1"/>
          </p:nvPr>
        </p:nvSpPr>
        <p:spPr>
          <a:xfrm>
            <a:off x="45595" y="1058400"/>
            <a:ext cx="5757605" cy="2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r-H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Implementacija potrebnih </a:t>
            </a:r>
            <a:r>
              <a:rPr lang="hr-H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hr-H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atoteka i </a:t>
            </a:r>
            <a:r>
              <a:rPr lang="hr-H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hr-H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arametara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r-H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Detekcija pomoću YOLO modela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r-H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Praćenje </a:t>
            </a:r>
            <a:r>
              <a:rPr lang="hr-H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bjekata pomoću </a:t>
            </a:r>
            <a:r>
              <a:rPr lang="hr-H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Tracker</a:t>
            </a:r>
            <a:r>
              <a:rPr lang="hr-H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-a</a:t>
            </a:r>
            <a:endParaRPr lang="hr-H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r-H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Analiza i </a:t>
            </a:r>
            <a:r>
              <a:rPr lang="hr-H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hr-H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izualizacija </a:t>
            </a:r>
            <a:r>
              <a:rPr lang="hr-HR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hr-H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ezultata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r-H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Prikazivanje rezultata detekcije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2149;p59">
            <a:extLst>
              <a:ext uri="{FF2B5EF4-FFF2-40B4-BE49-F238E27FC236}">
                <a16:creationId xmlns:a16="http://schemas.microsoft.com/office/drawing/2014/main" id="{BC354A3F-4A96-9EA0-409F-891F4C2C77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919853" y="36420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06;p38">
            <a:extLst>
              <a:ext uri="{FF2B5EF4-FFF2-40B4-BE49-F238E27FC236}">
                <a16:creationId xmlns:a16="http://schemas.microsoft.com/office/drawing/2014/main" id="{FA71028B-4E36-073D-0F4E-A635A512A6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643085" y="0"/>
            <a:ext cx="1920000" cy="18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A69ACC61-6B0D-424A-6A54-DECB0BAD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02" y="618660"/>
            <a:ext cx="6637595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1022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237</Words>
  <Application>Microsoft Office PowerPoint</Application>
  <PresentationFormat>Prikaz na zaslonu (16:9)</PresentationFormat>
  <Paragraphs>72</Paragraphs>
  <Slides>11</Slides>
  <Notes>10</Notes>
  <HiddenSlides>0</HiddenSlides>
  <MMClips>0</MMClips>
  <ScaleCrop>false</ScaleCrop>
  <HeadingPairs>
    <vt:vector size="6" baseType="variant">
      <vt:variant>
        <vt:lpstr>Korišteni fontovi</vt:lpstr>
      </vt:variant>
      <vt:variant>
        <vt:i4>8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11</vt:i4>
      </vt:variant>
    </vt:vector>
  </HeadingPairs>
  <TitlesOfParts>
    <vt:vector size="20" baseType="lpstr">
      <vt:lpstr>Montserrat Black</vt:lpstr>
      <vt:lpstr>Arial</vt:lpstr>
      <vt:lpstr>Bebas Neue</vt:lpstr>
      <vt:lpstr>Montserrat</vt:lpstr>
      <vt:lpstr>Anaheim</vt:lpstr>
      <vt:lpstr>Open Sans</vt:lpstr>
      <vt:lpstr>Calibri</vt:lpstr>
      <vt:lpstr>Nunito Light</vt:lpstr>
      <vt:lpstr>Artificial Intelligence (AI) Technology Consulting by Slidesgo</vt:lpstr>
      <vt:lpstr>PREBROJAVANJE AUTOMOBILA U PROMETU</vt:lpstr>
      <vt:lpstr>ZADATAK</vt:lpstr>
      <vt:lpstr>YOLO METODA</vt:lpstr>
      <vt:lpstr>YOLO KARAKTERISTIKE</vt:lpstr>
      <vt:lpstr>KAKO YOLO RADI?</vt:lpstr>
      <vt:lpstr>YOLO MODELI</vt:lpstr>
      <vt:lpstr>YOLOv8</vt:lpstr>
      <vt:lpstr>OPIS RJEŠENJA</vt:lpstr>
      <vt:lpstr>PowerPoint prezentacija</vt:lpstr>
      <vt:lpstr>IZAZOVI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PREBROJAVANJE AUTOMOBILA U PROMETU</dc:title>
  <dc:creator>COMP</dc:creator>
  <cp:lastModifiedBy>Domin Radić</cp:lastModifiedBy>
  <cp:revision>6</cp:revision>
  <dcterms:modified xsi:type="dcterms:W3CDTF">2024-01-23T21:18:05Z</dcterms:modified>
</cp:coreProperties>
</file>